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1" r:id="rId3"/>
    <p:sldId id="272" r:id="rId4"/>
    <p:sldId id="273" r:id="rId5"/>
    <p:sldId id="259" r:id="rId6"/>
    <p:sldId id="260" r:id="rId7"/>
    <p:sldId id="269" r:id="rId8"/>
    <p:sldId id="284" r:id="rId9"/>
    <p:sldId id="267" r:id="rId10"/>
    <p:sldId id="268" r:id="rId11"/>
    <p:sldId id="270" r:id="rId12"/>
    <p:sldId id="275" r:id="rId13"/>
    <p:sldId id="277" r:id="rId14"/>
    <p:sldId id="278" r:id="rId15"/>
    <p:sldId id="279" r:id="rId16"/>
    <p:sldId id="280" r:id="rId17"/>
    <p:sldId id="281" r:id="rId18"/>
    <p:sldId id="283" r:id="rId19"/>
    <p:sldId id="282" r:id="rId20"/>
    <p:sldId id="285" r:id="rId21"/>
    <p:sldId id="286" r:id="rId22"/>
    <p:sldId id="288" r:id="rId23"/>
    <p:sldId id="289" r:id="rId24"/>
    <p:sldId id="287" r:id="rId25"/>
    <p:sldId id="291" r:id="rId26"/>
    <p:sldId id="290" r:id="rId27"/>
    <p:sldId id="293" r:id="rId28"/>
    <p:sldId id="292" r:id="rId29"/>
    <p:sldId id="294" r:id="rId30"/>
    <p:sldId id="297" r:id="rId31"/>
    <p:sldId id="295" r:id="rId32"/>
    <p:sldId id="298" r:id="rId33"/>
    <p:sldId id="299" r:id="rId34"/>
    <p:sldId id="3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B99"/>
    <a:srgbClr val="339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798"/>
    <p:restoredTop sz="94570"/>
  </p:normalViewPr>
  <p:slideViewPr>
    <p:cSldViewPr snapToGrid="0" snapToObjects="1">
      <p:cViewPr varScale="1">
        <p:scale>
          <a:sx n="94" d="100"/>
          <a:sy n="94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2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3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0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3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2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7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9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5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A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7269E-DEEC-7D44-98AF-09A0D68C309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7D5D-C776-7C49-8A34-C0CE9A1AC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6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youtube.com/watch?v=JsWw77bZtJw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5" y="0"/>
            <a:ext cx="9187543" cy="689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2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32" y="365125"/>
            <a:ext cx="8657167" cy="64928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34415" y="708025"/>
            <a:ext cx="3810000" cy="663575"/>
          </a:xfrm>
          <a:prstGeom prst="rect">
            <a:avLst/>
          </a:prstGeom>
          <a:solidFill>
            <a:srgbClr val="339B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00450" y="909935"/>
            <a:ext cx="6343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Men Who </a:t>
            </a:r>
            <a:r>
              <a:rPr lang="en-US" sz="2400" smtClean="0">
                <a:solidFill>
                  <a:schemeClr val="bg1"/>
                </a:solidFill>
              </a:rPr>
              <a:t>Did Not Use </a:t>
            </a:r>
            <a:r>
              <a:rPr lang="en-US" sz="2400" dirty="0" smtClean="0">
                <a:solidFill>
                  <a:schemeClr val="bg1"/>
                </a:solidFill>
              </a:rPr>
              <a:t>Volunteer Services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3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447" y="2607995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>
                    <a:alpha val="78000"/>
                  </a:schemeClr>
                </a:solidFill>
              </a:rPr>
              <a:t>Data Exploration : Challenges</a:t>
            </a:r>
            <a:endParaRPr lang="en-US" dirty="0">
              <a:solidFill>
                <a:schemeClr val="bg1">
                  <a:alpha val="7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39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09075"/>
            <a:ext cx="10515600" cy="1275002"/>
          </a:xfrm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67155"/>
            <a:ext cx="10515600" cy="3622495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bg1">
                  <a:alpha val="83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26" y="0"/>
            <a:ext cx="7558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048" y="2642500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>
                    <a:alpha val="78000"/>
                  </a:schemeClr>
                </a:solidFill>
              </a:rPr>
              <a:t>Methodology: Rubin’s Causal Model</a:t>
            </a:r>
            <a:endParaRPr lang="en-US" dirty="0">
              <a:solidFill>
                <a:schemeClr val="bg1">
                  <a:alpha val="7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0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Fundamental Problem of Casual Inference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If the treatment, volunteer services, were exogenous we could estimate its effect on employment directly. However, not likely to be the case.</a:t>
            </a:r>
          </a:p>
          <a:p>
            <a:r>
              <a:rPr lang="en-US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Following Rubin (1974), let the treatment </a:t>
            </a:r>
            <a:r>
              <a:rPr lang="en-US" i="1" dirty="0" err="1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T</a:t>
            </a:r>
            <a:r>
              <a:rPr lang="en-US" i="1" baseline="-25000" dirty="0" err="1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i</a:t>
            </a:r>
            <a:r>
              <a:rPr lang="en-US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 ∈ {0,1} indicate whether person </a:t>
            </a:r>
            <a:r>
              <a:rPr lang="en-US" i="1" dirty="0" err="1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i</a:t>
            </a:r>
            <a:r>
              <a:rPr lang="en-US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 received the treatment, i.e., volunteer services. I define the individual treatment effect as:</a:t>
            </a:r>
          </a:p>
          <a:p>
            <a:pPr lvl="1"/>
            <a:r>
              <a:rPr lang="en-US" i="1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ITE</a:t>
            </a:r>
            <a:r>
              <a:rPr lang="en-US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 = </a:t>
            </a:r>
            <a:r>
              <a:rPr lang="en-US" i="1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Y</a:t>
            </a:r>
            <a:r>
              <a:rPr lang="en-US" i="1" baseline="-25000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i</a:t>
            </a:r>
            <a:r>
              <a:rPr lang="en-US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(1) – </a:t>
            </a:r>
            <a:r>
              <a:rPr lang="en-US" i="1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Y</a:t>
            </a:r>
            <a:r>
              <a:rPr lang="en-US" i="1" baseline="-25000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i</a:t>
            </a:r>
            <a:r>
              <a:rPr lang="en-US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(0)</a:t>
            </a:r>
          </a:p>
          <a:p>
            <a:r>
              <a:rPr lang="en-US" b="1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Fundamental </a:t>
            </a:r>
            <a:r>
              <a:rPr lang="en-US" b="1" dirty="0">
                <a:solidFill>
                  <a:schemeClr val="bg1">
                    <a:alpha val="90000"/>
                  </a:schemeClr>
                </a:solidFill>
                <a:latin typeface="+mj-lt"/>
              </a:rPr>
              <a:t>Problem of Causal Inference </a:t>
            </a:r>
            <a:r>
              <a:rPr lang="en-US" dirty="0">
                <a:solidFill>
                  <a:schemeClr val="bg1">
                    <a:alpha val="90000"/>
                  </a:schemeClr>
                </a:solidFill>
                <a:latin typeface="+mj-lt"/>
              </a:rPr>
              <a:t>(Holland 1986):  </a:t>
            </a:r>
            <a:r>
              <a:rPr lang="en-US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we never </a:t>
            </a:r>
            <a:r>
              <a:rPr lang="en-US" dirty="0">
                <a:solidFill>
                  <a:schemeClr val="bg1">
                    <a:alpha val="90000"/>
                  </a:schemeClr>
                </a:solidFill>
                <a:latin typeface="+mj-lt"/>
              </a:rPr>
              <a:t>observe </a:t>
            </a:r>
            <a:r>
              <a:rPr lang="en-US" i="1" dirty="0">
                <a:solidFill>
                  <a:schemeClr val="bg1">
                    <a:alpha val="90000"/>
                  </a:schemeClr>
                </a:solidFill>
                <a:latin typeface="+mj-lt"/>
              </a:rPr>
              <a:t>both</a:t>
            </a:r>
            <a:r>
              <a:rPr lang="en-US" dirty="0">
                <a:solidFill>
                  <a:schemeClr val="bg1">
                    <a:alpha val="90000"/>
                  </a:schemeClr>
                </a:solidFill>
                <a:latin typeface="+mj-lt"/>
              </a:rPr>
              <a:t> potential outcomes for the same individual at the same point in </a:t>
            </a:r>
            <a:r>
              <a:rPr lang="en-US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time.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Let the average treatment ATE  = E[</a:t>
            </a:r>
            <a:r>
              <a:rPr lang="en-US" sz="2800" i="1" dirty="0">
                <a:solidFill>
                  <a:schemeClr val="bg1">
                    <a:alpha val="90000"/>
                  </a:schemeClr>
                </a:solidFill>
                <a:latin typeface="+mj-lt"/>
              </a:rPr>
              <a:t>Y</a:t>
            </a:r>
            <a:r>
              <a:rPr lang="en-US" sz="2800" i="1" baseline="-25000" dirty="0">
                <a:solidFill>
                  <a:schemeClr val="bg1">
                    <a:alpha val="90000"/>
                  </a:schemeClr>
                </a:solidFill>
                <a:latin typeface="+mj-lt"/>
              </a:rPr>
              <a:t>i</a:t>
            </a:r>
            <a:r>
              <a:rPr lang="en-US" sz="2800" dirty="0">
                <a:solidFill>
                  <a:schemeClr val="bg1">
                    <a:alpha val="90000"/>
                  </a:schemeClr>
                </a:solidFill>
                <a:latin typeface="+mj-lt"/>
              </a:rPr>
              <a:t>(1</a:t>
            </a:r>
            <a:r>
              <a:rPr lang="en-US" sz="2800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) –</a:t>
            </a:r>
            <a:r>
              <a:rPr lang="en-US" sz="2800" i="1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Y</a:t>
            </a:r>
            <a:r>
              <a:rPr lang="en-US" sz="2800" i="1" baseline="-25000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i</a:t>
            </a:r>
            <a:r>
              <a:rPr lang="en-US" sz="2800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(0) | </a:t>
            </a:r>
            <a:r>
              <a:rPr lang="en-US" sz="2800" i="1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X</a:t>
            </a:r>
            <a:r>
              <a:rPr lang="en-US" sz="2800" i="1" baseline="-25000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i</a:t>
            </a:r>
            <a:r>
              <a:rPr lang="en-US" sz="2800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 = </a:t>
            </a:r>
            <a:r>
              <a:rPr lang="en-US" sz="2800" i="1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x</a:t>
            </a:r>
            <a:r>
              <a:rPr lang="en-US" sz="2800" dirty="0" smtClean="0">
                <a:solidFill>
                  <a:schemeClr val="bg1">
                    <a:alpha val="90000"/>
                  </a:schemeClr>
                </a:solidFill>
                <a:latin typeface="+mj-lt"/>
              </a:rPr>
              <a:t>]</a:t>
            </a:r>
            <a:endParaRPr lang="en-US" dirty="0">
              <a:solidFill>
                <a:schemeClr val="bg1">
                  <a:alpha val="9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9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Key Assumptions in Casual Inference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1439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Huge assumption: once we control for a set </a:t>
            </a:r>
            <a: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of </a:t>
            </a:r>
            <a:r>
              <a:rPr lang="en-US" i="1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X</a:t>
            </a:r>
            <a: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 covariates, there are no variables that affect both </a:t>
            </a:r>
            <a:r>
              <a:rPr lang="en-US" i="1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T</a:t>
            </a:r>
            <a: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 and </a:t>
            </a:r>
            <a:r>
              <a:rPr lang="en-US" i="1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Y</a:t>
            </a:r>
            <a: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. </a:t>
            </a:r>
            <a:b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</a:br>
            <a:endParaRPr lang="en-US" dirty="0" smtClean="0">
              <a:solidFill>
                <a:schemeClr val="bg1">
                  <a:alpha val="87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bg1">
                  <a:alpha val="87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bg1">
                  <a:alpha val="87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bg1">
                  <a:alpha val="87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Untestable assumption, but more plausible if </a:t>
            </a:r>
            <a:r>
              <a:rPr lang="en-US" i="1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X</a:t>
            </a:r>
            <a:r>
              <a:rPr lang="en-US" dirty="0" smtClean="0">
                <a:solidFill>
                  <a:schemeClr val="bg1">
                    <a:alpha val="87000"/>
                  </a:schemeClr>
                </a:solidFill>
                <a:latin typeface="+mj-lt"/>
              </a:rPr>
              <a:t> is a “rich” set of covariates.</a:t>
            </a:r>
          </a:p>
          <a:p>
            <a:endParaRPr lang="en-US" dirty="0">
              <a:solidFill>
                <a:schemeClr val="bg1">
                  <a:alpha val="87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bg1">
                  <a:alpha val="87000"/>
                </a:schemeClr>
              </a:solidFill>
              <a:latin typeface="+mj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95623" y="2846714"/>
            <a:ext cx="1069676" cy="793630"/>
          </a:xfrm>
          <a:prstGeom prst="ellipse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779698" y="2879861"/>
            <a:ext cx="1052422" cy="7936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Y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4537494" y="4088921"/>
            <a:ext cx="1017917" cy="845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X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5900468" y="4002657"/>
            <a:ext cx="931652" cy="759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537494" y="3656237"/>
            <a:ext cx="149070" cy="4357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51893" y="3587224"/>
            <a:ext cx="431322" cy="57070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4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Propensity Score Matching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Let </a:t>
            </a:r>
            <a:r>
              <a:rPr lang="en-US" i="1" dirty="0">
                <a:solidFill>
                  <a:schemeClr val="bg1">
                    <a:alpha val="89000"/>
                  </a:schemeClr>
                </a:solidFill>
                <a:latin typeface="+mj-lt"/>
              </a:rPr>
              <a:t>p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(</a:t>
            </a:r>
            <a:r>
              <a:rPr lang="en-US" i="1" dirty="0">
                <a:solidFill>
                  <a:schemeClr val="bg1">
                    <a:alpha val="89000"/>
                  </a:schemeClr>
                </a:solidFill>
                <a:latin typeface="+mj-lt"/>
              </a:rPr>
              <a:t>X</a:t>
            </a:r>
            <a:r>
              <a:rPr lang="en-US" i="1" baseline="-25000" dirty="0">
                <a:solidFill>
                  <a:schemeClr val="bg1">
                    <a:alpha val="89000"/>
                  </a:schemeClr>
                </a:solidFill>
                <a:latin typeface="+mj-lt"/>
              </a:rPr>
              <a:t>i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) be the propensity of treatment. Rosenbaum and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Rubin (1983) demonstrate that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the conditional independence of the treatment can 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be re-written as: </a:t>
            </a:r>
            <a:r>
              <a:rPr lang="en-US" i="1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Y</a:t>
            </a:r>
            <a:r>
              <a:rPr lang="en-US" baseline="-25000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i 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⊥( </a:t>
            </a:r>
            <a:r>
              <a:rPr lang="en-US" i="1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</a:t>
            </a:r>
            <a:r>
              <a:rPr lang="en-US" i="1" baseline="-25000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i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|</a:t>
            </a:r>
            <a:r>
              <a:rPr lang="en-US" i="1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p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(</a:t>
            </a:r>
            <a:r>
              <a:rPr lang="en-US" i="1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X</a:t>
            </a:r>
            <a:r>
              <a:rPr lang="en-US" i="1" baseline="-25000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i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) )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Two Stage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First estimate propensity of treatment given X.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Then, we can get an estimate of the treatment effects by regressing Y on the Treatment weighted by propensity.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15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048" y="2642500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>
                    <a:alpha val="78000"/>
                  </a:schemeClr>
                </a:solidFill>
              </a:rPr>
              <a:t>Data Wrangling and Feature Engineering</a:t>
            </a:r>
            <a:endParaRPr lang="en-US" dirty="0">
              <a:solidFill>
                <a:schemeClr val="bg1">
                  <a:alpha val="7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alpha val="78000"/>
                  </a:schemeClr>
                </a:solidFill>
              </a:rPr>
              <a:t>Data Wrangling and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Removed covariates with almost zero variance.</a:t>
            </a:r>
          </a:p>
          <a:p>
            <a:pPr lvl="1"/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Reduced dimensionality from 653 covariates to 96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.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Total of around 65,00 observations.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Removed highly-correlated features.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Transformation and Aggregation</a:t>
            </a:r>
          </a:p>
          <a:p>
            <a:pPr lvl="1"/>
            <a:r>
              <a:rPr lang="en-US" sz="2800" dirty="0">
                <a:solidFill>
                  <a:schemeClr val="bg1">
                    <a:alpha val="89000"/>
                  </a:schemeClr>
                </a:solidFill>
                <a:latin typeface="+mj-lt"/>
              </a:rPr>
              <a:t>Salary, Education, Military Rank</a:t>
            </a:r>
          </a:p>
          <a:p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Time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Variables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pPr lvl="1"/>
            <a:r>
              <a:rPr lang="en-US" sz="2800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Separated into month and year.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Zip Codes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Replaced zip codes with MSA factors (government data)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“Areas 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of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Expertise”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How to classify text data? </a:t>
            </a:r>
          </a:p>
          <a:p>
            <a:pPr lvl="1"/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021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>
                  <a:alpha val="89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94" y="762000"/>
            <a:ext cx="6197600" cy="533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60" y="755650"/>
            <a:ext cx="61341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551" y="2418210"/>
            <a:ext cx="1152489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>
                    <a:alpha val="82000"/>
                  </a:schemeClr>
                </a:solidFill>
              </a:rPr>
              <a:t>Question:</a:t>
            </a:r>
            <a:br>
              <a:rPr lang="en-US" dirty="0" smtClean="0">
                <a:solidFill>
                  <a:schemeClr val="bg1">
                    <a:alpha val="82000"/>
                  </a:schemeClr>
                </a:solidFill>
              </a:rPr>
            </a:br>
            <a:r>
              <a:rPr lang="en-US" dirty="0">
                <a:solidFill>
                  <a:schemeClr val="bg1">
                    <a:alpha val="82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alpha val="82000"/>
                  </a:schemeClr>
                </a:solidFill>
              </a:rPr>
            </a:br>
            <a:r>
              <a:rPr lang="en-US" sz="6700" b="1" dirty="0" smtClean="0">
                <a:solidFill>
                  <a:schemeClr val="bg1">
                    <a:alpha val="82000"/>
                  </a:schemeClr>
                </a:solidFill>
              </a:rPr>
              <a:t>Does participation in Hired Heroes’ volunteer program raise the probability that a client gets hired</a:t>
            </a:r>
            <a:r>
              <a:rPr lang="en-US" sz="6700" b="1" dirty="0" smtClean="0">
                <a:solidFill>
                  <a:schemeClr val="bg1"/>
                </a:solidFill>
              </a:rPr>
              <a:t>?</a:t>
            </a:r>
            <a:endParaRPr lang="en-US" sz="6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1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K-Means Clustering (“Areas of Expertise”)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Ideally want to recover some of the signal from the text data.</a:t>
            </a:r>
          </a:p>
          <a:p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K-means is an unsupervised learning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technique, i.e., no predetermined 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categories.</a:t>
            </a:r>
          </a:p>
          <a:p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I first cleaned the text data to get rid of punctuation, numbers, common words to get the most relevant words.</a:t>
            </a:r>
          </a:p>
          <a:p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K-means then assigns a number of centroids and then iteratively reassigns each centroid each time around to get drag them closer to the mean of the clusters. </a:t>
            </a:r>
          </a:p>
        </p:txBody>
      </p:sp>
    </p:spTree>
    <p:extLst>
      <p:ext uri="{BB962C8B-B14F-4D97-AF65-F5344CB8AC3E}">
        <p14:creationId xmlns:p14="http://schemas.microsoft.com/office/powerpoint/2010/main" val="162844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49" y="762000"/>
            <a:ext cx="6197600" cy="533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00" y="762000"/>
            <a:ext cx="6197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7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46" y="2607994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>
                    <a:alpha val="78000"/>
                  </a:schemeClr>
                </a:solidFill>
              </a:rPr>
              <a:t>Independent Variable Selection</a:t>
            </a:r>
            <a:endParaRPr lang="en-US" dirty="0">
              <a:solidFill>
                <a:schemeClr val="bg1">
                  <a:alpha val="7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7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Variable Selection Goals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Significant marginal contribution to predictive power.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Low correlation among other variables.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Prefer model simplicity, but also want to have enough types of covariates to preserve “richness” argument. 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0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Final Model Specification Criteria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Econometric Sense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Keep variables that are important for many econometric models, e.g.,  wage, education, military rank. 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Minimize redundancy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Removed/Combined features that had the same information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Irrelevant Variables</a:t>
            </a:r>
          </a:p>
          <a:p>
            <a:pPr marL="685800" lvl="2">
              <a:spcBef>
                <a:spcPts val="1000"/>
              </a:spcBef>
            </a:pP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“Banquet Guests,” or “Saturday softball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.”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ID Variables are not informative.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Rough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Model Run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Removed variables that did not have much, or any, marginal contribution.</a:t>
            </a:r>
          </a:p>
          <a:p>
            <a:r>
              <a:rPr lang="en-US" b="1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End up with 56 covariates. </a:t>
            </a: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125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932" y="2504477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>
                    <a:alpha val="78000"/>
                  </a:schemeClr>
                </a:solidFill>
              </a:rPr>
              <a:t>Model Output</a:t>
            </a:r>
            <a:endParaRPr lang="en-US" dirty="0">
              <a:solidFill>
                <a:schemeClr val="bg1">
                  <a:alpha val="7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1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Volunteer Program Evaluation Procedure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Estimate propensity of receiving the treatment, participating in the volunteer program, conditional upon the other covariates.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Use </a:t>
            </a:r>
            <a:r>
              <a:rPr lang="en-US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XGBoost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algorithm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Transform propensity scores into weights to be used in a linear regression.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For treatment group, </a:t>
            </a:r>
            <a:r>
              <a:rPr lang="en-US" b="1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1/</a:t>
            </a:r>
            <a:r>
              <a:rPr lang="en-US" b="1" i="1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e(x)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; for control group, </a:t>
            </a:r>
            <a:r>
              <a:rPr lang="en-US" b="1" i="1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1/(1-e(x))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Run a regression with </a:t>
            </a:r>
            <a:r>
              <a:rPr lang="en-US" i="1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hired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as the dependent variable and </a:t>
            </a:r>
            <a:r>
              <a:rPr lang="en-US" i="1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volunteer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as the independent variable, weighted by the transformed score.</a:t>
            </a:r>
          </a:p>
          <a:p>
            <a:pPr lvl="1"/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Rather than conditioning for all the covariates, we only need to condition on the propensity score, which is a scalar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variable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Find marginal effect.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591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26" y="0"/>
            <a:ext cx="7558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Propensity Score Estimation with </a:t>
            </a:r>
            <a:r>
              <a:rPr lang="en-US" dirty="0" err="1" smtClean="0">
                <a:solidFill>
                  <a:schemeClr val="bg1"/>
                </a:solidFill>
              </a:rPr>
              <a:t>XGBoost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Traditional econometric procedure uses logit regression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Not effective here due to missing data problem: many model specifications will drop most, if not all, observations. 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Imputation procedures (mean, median, </a:t>
            </a:r>
            <a:r>
              <a:rPr lang="en-US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knn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) did not work well. 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To predict propensity scores, I use the </a:t>
            </a:r>
            <a:r>
              <a:rPr lang="en-US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XGBoost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, an boosted trees algorithm written for R by </a:t>
            </a:r>
            <a:r>
              <a:rPr lang="en-US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Tianqi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Chen.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Lately has been extremely popular in </a:t>
            </a:r>
            <a:r>
              <a:rPr lang="en-US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Kaggle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data science competitions. Vast majority of winners incorporate </a:t>
            </a:r>
            <a:r>
              <a:rPr lang="en-US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XGBoost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in ensembles, many of which solely with </a:t>
            </a:r>
            <a:r>
              <a:rPr lang="en-US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XGBoost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.</a:t>
            </a: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48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Advantages of </a:t>
            </a:r>
            <a:r>
              <a:rPr lang="en-US" dirty="0" err="1" smtClean="0">
                <a:solidFill>
                  <a:schemeClr val="bg1"/>
                </a:solidFill>
              </a:rPr>
              <a:t>XGBoost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XGBoost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internally handles the sparse data by initially splitting  in the default direction “yes,” while gradually learning which direction to split based on information gain. 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r>
              <a:rPr lang="en-US" dirty="0" err="1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XGBoost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 is a boosting algorithm that sequentially combines a set of weak learners into a strong learner.</a:t>
            </a:r>
          </a:p>
          <a:p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Objective function: 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Fast </a:t>
            </a:r>
            <a:r>
              <a:rPr lang="en-US" dirty="0" err="1">
                <a:solidFill>
                  <a:schemeClr val="bg1">
                    <a:alpha val="89000"/>
                  </a:schemeClr>
                </a:solidFill>
                <a:latin typeface="+mj-lt"/>
              </a:rPr>
              <a:t>computatTraining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 loss function: minimize log-loss.</a:t>
            </a:r>
          </a:p>
          <a:p>
            <a:pPr lvl="1"/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Careful Regularization to help avoid overfitting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ion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time.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Great performance in data science competitions.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98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09075"/>
            <a:ext cx="10515600" cy="127500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Presentation 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467155"/>
            <a:ext cx="10515600" cy="3622495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alpha val="83000"/>
                  </a:schemeClr>
                </a:solidFill>
                <a:latin typeface="+mj-lt"/>
              </a:rPr>
              <a:t>Data Exploration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alpha val="83000"/>
                  </a:schemeClr>
                </a:solidFill>
                <a:latin typeface="+mj-lt"/>
              </a:rPr>
              <a:t>Challenges of data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bg1">
                    <a:alpha val="83000"/>
                  </a:schemeClr>
                </a:solidFill>
                <a:latin typeface="+mj-lt"/>
              </a:rPr>
              <a:t>Summary </a:t>
            </a:r>
            <a:r>
              <a:rPr lang="en-US" dirty="0" smtClean="0">
                <a:solidFill>
                  <a:schemeClr val="bg1">
                    <a:alpha val="83000"/>
                  </a:schemeClr>
                </a:solidFill>
                <a:latin typeface="+mj-lt"/>
              </a:rPr>
              <a:t>Statistics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alpha val="83000"/>
                  </a:schemeClr>
                </a:solidFill>
                <a:latin typeface="+mj-lt"/>
              </a:rPr>
              <a:t>Methodology: Rubin’s causal model for potential outcomes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alpha val="83000"/>
                  </a:schemeClr>
                </a:solidFill>
                <a:latin typeface="+mj-lt"/>
              </a:rPr>
              <a:t>Propensity score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alpha val="83000"/>
                  </a:schemeClr>
                </a:solidFill>
                <a:latin typeface="+mj-lt"/>
              </a:rPr>
              <a:t>Data cleaning, wrangling, and feature engineering/selection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alpha val="83000"/>
                  </a:schemeClr>
                </a:solidFill>
                <a:latin typeface="+mj-lt"/>
              </a:rPr>
              <a:t>Model specification and validation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alpha val="83000"/>
                  </a:schemeClr>
                </a:solidFill>
                <a:latin typeface="+mj-lt"/>
              </a:rPr>
              <a:t>Results, conclusions, recommendations</a:t>
            </a:r>
          </a:p>
          <a:p>
            <a:pPr marL="342900" indent="-342900">
              <a:buFont typeface="Arial" charset="0"/>
              <a:buChar char="•"/>
            </a:pPr>
            <a:endParaRPr lang="en-US" dirty="0" smtClean="0">
              <a:solidFill>
                <a:schemeClr val="bg1">
                  <a:alpha val="83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294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 (Continued)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</a:rPr>
              <a:t>Randomly split data set into a train (70%) and a test set (30%).</a:t>
            </a: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</a:rPr>
              <a:t>Cross-validation to find optimal iterations. </a:t>
            </a:r>
          </a:p>
          <a:p>
            <a:endParaRPr lang="en-US" dirty="0">
              <a:solidFill>
                <a:schemeClr val="bg1">
                  <a:alpha val="89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75" y="1681163"/>
            <a:ext cx="6019982" cy="475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4" grpI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465" y="0"/>
            <a:ext cx="8580527" cy="70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4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Weighted </a:t>
            </a:r>
            <a:r>
              <a:rPr lang="en-US" dirty="0" err="1" smtClean="0">
                <a:solidFill>
                  <a:schemeClr val="bg1"/>
                </a:solidFill>
              </a:rPr>
              <a:t>Logitistic</a:t>
            </a:r>
            <a:r>
              <a:rPr lang="en-US" dirty="0" smtClean="0">
                <a:solidFill>
                  <a:schemeClr val="bg1"/>
                </a:solidFill>
              </a:rPr>
              <a:t> Estimation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Now that we have predicted probabilities for each observation, we can balance the treated and untreated classes weighing each observation by its inverse propensity weighting: </a:t>
            </a: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261" y="3314340"/>
            <a:ext cx="6756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Marginal Effects of Weighted Logistic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The interpretation of the coefficients from a logistic regression is not immediately straightforward, so we can show the marginal effect:</a:t>
            </a: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Participation in the volunteer program has a causal effect of raising one’s chances of getting hired by 20%.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2645672"/>
            <a:ext cx="6362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Recommendations for Hire Heroes</a:t>
            </a:r>
          </a:p>
          <a:p>
            <a:pPr lvl="1"/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Based 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on the analysis, </a:t>
            </a:r>
            <a:r>
              <a:rPr lang="en-US" dirty="0">
                <a:solidFill>
                  <a:schemeClr val="bg1">
                    <a:alpha val="89000"/>
                  </a:schemeClr>
                </a:solidFill>
                <a:latin typeface="+mj-lt"/>
              </a:rPr>
              <a:t>the volunteer program has a significant causal effect on hiring outcomes</a:t>
            </a:r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.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Because the volunteer program has been shown to be effective, Hired Heroes should allocate resources in expanding it. </a:t>
            </a:r>
          </a:p>
          <a:p>
            <a:pPr lvl="1"/>
            <a:r>
              <a:rPr lang="en-US" dirty="0" smtClean="0">
                <a:solidFill>
                  <a:schemeClr val="bg1">
                    <a:alpha val="89000"/>
                  </a:schemeClr>
                </a:solidFill>
                <a:latin typeface="+mj-lt"/>
              </a:rPr>
              <a:t>Value added from investments in better data tracking for future data analytic projects.</a:t>
            </a:r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  <a:p>
            <a:pPr lvl="1"/>
            <a:endParaRPr lang="en-US" dirty="0">
              <a:solidFill>
                <a:schemeClr val="bg1">
                  <a:alpha val="8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3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573488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>
                    <a:alpha val="78000"/>
                  </a:schemeClr>
                </a:solidFill>
              </a:rPr>
              <a:t>Data Exploration: Summary Statistics</a:t>
            </a:r>
            <a:endParaRPr lang="en-US" dirty="0">
              <a:solidFill>
                <a:schemeClr val="bg1">
                  <a:alpha val="7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81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44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8" y="383722"/>
            <a:ext cx="8632371" cy="64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2" y="277585"/>
            <a:ext cx="8773886" cy="65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9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olor cod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t="19553" b="9201"/>
          <a:stretch/>
        </p:blipFill>
        <p:spPr>
          <a:xfrm>
            <a:off x="1589760" y="1022350"/>
            <a:ext cx="6286539" cy="481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11" y="1022350"/>
            <a:ext cx="5854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2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75" y="365125"/>
            <a:ext cx="8657167" cy="6492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43400" y="365125"/>
            <a:ext cx="3810000" cy="663575"/>
          </a:xfrm>
          <a:prstGeom prst="rect">
            <a:avLst/>
          </a:prstGeom>
          <a:solidFill>
            <a:srgbClr val="339B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95750" y="692447"/>
            <a:ext cx="531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Men Who Used Volunteer Services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16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12654</TotalTime>
  <Words>991</Words>
  <Application>Microsoft Macintosh PowerPoint</Application>
  <PresentationFormat>Widescreen</PresentationFormat>
  <Paragraphs>118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Question:  Does participation in Hired Heroes’ volunteer program raise the probability that a client gets hired?</vt:lpstr>
      <vt:lpstr>Presentation Overview</vt:lpstr>
      <vt:lpstr>Data Exploration: Summary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 : Challenges</vt:lpstr>
      <vt:lpstr>PowerPoint Presentation</vt:lpstr>
      <vt:lpstr>Methodology: Rubin’s Causal Model</vt:lpstr>
      <vt:lpstr>Fundamental Problem of Casual Inference</vt:lpstr>
      <vt:lpstr>Key Assumptions in Casual Inference</vt:lpstr>
      <vt:lpstr>Propensity Score Matching</vt:lpstr>
      <vt:lpstr>Data Wrangling and Feature Engineering</vt:lpstr>
      <vt:lpstr>Data Wrangling and Feature Engineering</vt:lpstr>
      <vt:lpstr>PowerPoint Presentation</vt:lpstr>
      <vt:lpstr>K-Means Clustering (“Areas of Expertise”) </vt:lpstr>
      <vt:lpstr>PowerPoint Presentation</vt:lpstr>
      <vt:lpstr>Independent Variable Selection</vt:lpstr>
      <vt:lpstr>Variable Selection Goals</vt:lpstr>
      <vt:lpstr>Final Model Specification Criteria</vt:lpstr>
      <vt:lpstr>Model Output</vt:lpstr>
      <vt:lpstr>Volunteer Program Evaluation Procedure</vt:lpstr>
      <vt:lpstr>PowerPoint Presentation</vt:lpstr>
      <vt:lpstr>Propensity Score Estimation with XGBoost</vt:lpstr>
      <vt:lpstr>Advantages of XGBoost</vt:lpstr>
      <vt:lpstr>XGBoost (Continued)</vt:lpstr>
      <vt:lpstr>PowerPoint Presentation</vt:lpstr>
      <vt:lpstr>Weighted Logitistic Estimation</vt:lpstr>
      <vt:lpstr>Marginal Effects of Weighted Logistic</vt:lpstr>
      <vt:lpstr>Recommendations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Jurgen De Jager</dc:creator>
  <cp:lastModifiedBy>Roy Hu</cp:lastModifiedBy>
  <cp:revision>56</cp:revision>
  <dcterms:created xsi:type="dcterms:W3CDTF">2016-05-31T20:46:49Z</dcterms:created>
  <dcterms:modified xsi:type="dcterms:W3CDTF">2016-06-24T07:55:14Z</dcterms:modified>
</cp:coreProperties>
</file>